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Railey" charset="1" panose="00000000000000000000"/>
      <p:regular r:id="rId14"/>
    </p:embeddedFont>
    <p:embeddedFont>
      <p:font typeface="Kurale" charset="1" panose="020B0600000000000000"/>
      <p:regular r:id="rId15"/>
    </p:embeddedFont>
    <p:embeddedFont>
      <p:font typeface="Lora Bold" charset="1" panose="000008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2" Target="../media/image1.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2.png" Type="http://schemas.openxmlformats.org/officeDocument/2006/relationships/image"/><Relationship Id="rId5" Target="../media/image12.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2.png" Type="http://schemas.openxmlformats.org/officeDocument/2006/relationships/image"/><Relationship Id="rId5" Target="../media/image12.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1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2542433" y="-2211597"/>
            <a:ext cx="11926957" cy="8229600"/>
          </a:xfrm>
          <a:custGeom>
            <a:avLst/>
            <a:gdLst/>
            <a:ahLst/>
            <a:cxnLst/>
            <a:rect r="r" b="b" t="t" l="l"/>
            <a:pathLst>
              <a:path h="8229600" w="11926957">
                <a:moveTo>
                  <a:pt x="0" y="0"/>
                </a:moveTo>
                <a:lnTo>
                  <a:pt x="11926957" y="0"/>
                </a:lnTo>
                <a:lnTo>
                  <a:pt x="11926957" y="8229600"/>
                </a:lnTo>
                <a:lnTo>
                  <a:pt x="0" y="8229600"/>
                </a:lnTo>
                <a:lnTo>
                  <a:pt x="0" y="0"/>
                </a:lnTo>
                <a:close/>
              </a:path>
            </a:pathLst>
          </a:custGeom>
          <a:blipFill>
            <a:blip r:embed="rId3"/>
            <a:stretch>
              <a:fillRect l="0" t="0" r="0" b="0"/>
            </a:stretch>
          </a:blipFill>
        </p:spPr>
      </p:sp>
      <p:sp>
        <p:nvSpPr>
          <p:cNvPr name="Freeform 4" id="4"/>
          <p:cNvSpPr/>
          <p:nvPr/>
        </p:nvSpPr>
        <p:spPr>
          <a:xfrm flipH="true" flipV="false" rot="0">
            <a:off x="9384524" y="3085822"/>
            <a:ext cx="11926957" cy="8229600"/>
          </a:xfrm>
          <a:custGeom>
            <a:avLst/>
            <a:gdLst/>
            <a:ahLst/>
            <a:cxnLst/>
            <a:rect r="r" b="b" t="t" l="l"/>
            <a:pathLst>
              <a:path h="8229600" w="11926957">
                <a:moveTo>
                  <a:pt x="11926956" y="0"/>
                </a:moveTo>
                <a:lnTo>
                  <a:pt x="0" y="0"/>
                </a:lnTo>
                <a:lnTo>
                  <a:pt x="0" y="8229600"/>
                </a:lnTo>
                <a:lnTo>
                  <a:pt x="11926956" y="8229600"/>
                </a:lnTo>
                <a:lnTo>
                  <a:pt x="11926956" y="0"/>
                </a:lnTo>
                <a:close/>
              </a:path>
            </a:pathLst>
          </a:custGeom>
          <a:blipFill>
            <a:blip r:embed="rId3"/>
            <a:stretch>
              <a:fillRect l="0" t="0" r="0" b="0"/>
            </a:stretch>
          </a:blipFill>
        </p:spPr>
      </p:sp>
      <p:sp>
        <p:nvSpPr>
          <p:cNvPr name="Freeform 5" id="5"/>
          <p:cNvSpPr/>
          <p:nvPr/>
        </p:nvSpPr>
        <p:spPr>
          <a:xfrm flipH="false" flipV="false" rot="-5400000">
            <a:off x="11662347" y="2994822"/>
            <a:ext cx="3001022" cy="9047386"/>
          </a:xfrm>
          <a:custGeom>
            <a:avLst/>
            <a:gdLst/>
            <a:ahLst/>
            <a:cxnLst/>
            <a:rect r="r" b="b" t="t" l="l"/>
            <a:pathLst>
              <a:path h="9047386" w="3001022">
                <a:moveTo>
                  <a:pt x="0" y="0"/>
                </a:moveTo>
                <a:lnTo>
                  <a:pt x="3001022" y="0"/>
                </a:lnTo>
                <a:lnTo>
                  <a:pt x="3001022" y="9047385"/>
                </a:lnTo>
                <a:lnTo>
                  <a:pt x="0" y="9047385"/>
                </a:lnTo>
                <a:lnTo>
                  <a:pt x="0" y="0"/>
                </a:lnTo>
                <a:close/>
              </a:path>
            </a:pathLst>
          </a:custGeom>
          <a:blipFill>
            <a:blip r:embed="rId4">
              <a:alphaModFix amt="51000"/>
            </a:blip>
            <a:stretch>
              <a:fillRect l="0" t="0" r="0" b="0"/>
            </a:stretch>
          </a:blipFill>
        </p:spPr>
      </p:sp>
      <p:sp>
        <p:nvSpPr>
          <p:cNvPr name="Freeform 6" id="6"/>
          <p:cNvSpPr/>
          <p:nvPr/>
        </p:nvSpPr>
        <p:spPr>
          <a:xfrm flipH="false" flipV="false" rot="0">
            <a:off x="14130112" y="6144710"/>
            <a:ext cx="7112878" cy="6863927"/>
          </a:xfrm>
          <a:custGeom>
            <a:avLst/>
            <a:gdLst/>
            <a:ahLst/>
            <a:cxnLst/>
            <a:rect r="r" b="b" t="t" l="l"/>
            <a:pathLst>
              <a:path h="6863927" w="7112878">
                <a:moveTo>
                  <a:pt x="0" y="0"/>
                </a:moveTo>
                <a:lnTo>
                  <a:pt x="7112878" y="0"/>
                </a:lnTo>
                <a:lnTo>
                  <a:pt x="7112878" y="6863927"/>
                </a:lnTo>
                <a:lnTo>
                  <a:pt x="0" y="6863927"/>
                </a:lnTo>
                <a:lnTo>
                  <a:pt x="0" y="0"/>
                </a:lnTo>
                <a:close/>
              </a:path>
            </a:pathLst>
          </a:custGeom>
          <a:blipFill>
            <a:blip r:embed="rId5"/>
            <a:stretch>
              <a:fillRect l="0" t="0" r="0" b="0"/>
            </a:stretch>
          </a:blipFill>
        </p:spPr>
      </p:sp>
      <p:sp>
        <p:nvSpPr>
          <p:cNvPr name="Freeform 7" id="7"/>
          <p:cNvSpPr/>
          <p:nvPr/>
        </p:nvSpPr>
        <p:spPr>
          <a:xfrm flipH="true" flipV="false" rot="0">
            <a:off x="-4739950" y="1903203"/>
            <a:ext cx="7112878" cy="6863927"/>
          </a:xfrm>
          <a:custGeom>
            <a:avLst/>
            <a:gdLst/>
            <a:ahLst/>
            <a:cxnLst/>
            <a:rect r="r" b="b" t="t" l="l"/>
            <a:pathLst>
              <a:path h="6863927" w="7112878">
                <a:moveTo>
                  <a:pt x="7112878" y="0"/>
                </a:moveTo>
                <a:lnTo>
                  <a:pt x="0" y="0"/>
                </a:lnTo>
                <a:lnTo>
                  <a:pt x="0" y="6863928"/>
                </a:lnTo>
                <a:lnTo>
                  <a:pt x="7112878" y="6863928"/>
                </a:lnTo>
                <a:lnTo>
                  <a:pt x="7112878" y="0"/>
                </a:lnTo>
                <a:close/>
              </a:path>
            </a:pathLst>
          </a:custGeom>
          <a:blipFill>
            <a:blip r:embed="rId5"/>
            <a:stretch>
              <a:fillRect l="0" t="0" r="0" b="0"/>
            </a:stretch>
          </a:blipFill>
        </p:spPr>
      </p:sp>
      <p:sp>
        <p:nvSpPr>
          <p:cNvPr name="TextBox 8" id="8"/>
          <p:cNvSpPr txBox="true"/>
          <p:nvPr/>
        </p:nvSpPr>
        <p:spPr>
          <a:xfrm rot="0">
            <a:off x="3144690" y="1722228"/>
            <a:ext cx="11998620" cy="3060825"/>
          </a:xfrm>
          <a:prstGeom prst="rect">
            <a:avLst/>
          </a:prstGeom>
        </p:spPr>
        <p:txBody>
          <a:bodyPr anchor="t" rtlCol="false" tIns="0" lIns="0" bIns="0" rIns="0">
            <a:spAutoFit/>
          </a:bodyPr>
          <a:lstStyle/>
          <a:p>
            <a:pPr algn="ctr">
              <a:lnSpc>
                <a:spcPts val="13299"/>
              </a:lnSpc>
              <a:spcBef>
                <a:spcPct val="0"/>
              </a:spcBef>
            </a:pPr>
            <a:r>
              <a:rPr lang="en-US" sz="9499">
                <a:solidFill>
                  <a:srgbClr val="19478B"/>
                </a:solidFill>
                <a:latin typeface="Railey"/>
                <a:ea typeface="Railey"/>
                <a:cs typeface="Railey"/>
                <a:sym typeface="Railey"/>
              </a:rPr>
              <a:t>Modelo de evaluación ROGU</a:t>
            </a:r>
          </a:p>
        </p:txBody>
      </p:sp>
      <p:sp>
        <p:nvSpPr>
          <p:cNvPr name="Freeform 9" id="9"/>
          <p:cNvSpPr/>
          <p:nvPr/>
        </p:nvSpPr>
        <p:spPr>
          <a:xfrm flipH="false" flipV="false" rot="1779168">
            <a:off x="14367196" y="1340845"/>
            <a:ext cx="1748858" cy="1421345"/>
          </a:xfrm>
          <a:custGeom>
            <a:avLst/>
            <a:gdLst/>
            <a:ahLst/>
            <a:cxnLst/>
            <a:rect r="r" b="b" t="t" l="l"/>
            <a:pathLst>
              <a:path h="1421345" w="1748858">
                <a:moveTo>
                  <a:pt x="0" y="0"/>
                </a:moveTo>
                <a:lnTo>
                  <a:pt x="1748859" y="0"/>
                </a:lnTo>
                <a:lnTo>
                  <a:pt x="1748859" y="1421345"/>
                </a:lnTo>
                <a:lnTo>
                  <a:pt x="0" y="1421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779168">
            <a:off x="2405213" y="6357551"/>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0" y="8544098"/>
            <a:ext cx="5390295" cy="1742902"/>
          </a:xfrm>
          <a:custGeom>
            <a:avLst/>
            <a:gdLst/>
            <a:ahLst/>
            <a:cxnLst/>
            <a:rect r="r" b="b" t="t" l="l"/>
            <a:pathLst>
              <a:path h="1742902" w="5390295">
                <a:moveTo>
                  <a:pt x="0" y="0"/>
                </a:moveTo>
                <a:lnTo>
                  <a:pt x="5390295" y="0"/>
                </a:lnTo>
                <a:lnTo>
                  <a:pt x="5390295" y="1742902"/>
                </a:lnTo>
                <a:lnTo>
                  <a:pt x="0" y="1742902"/>
                </a:lnTo>
                <a:lnTo>
                  <a:pt x="0" y="0"/>
                </a:lnTo>
                <a:close/>
              </a:path>
            </a:pathLst>
          </a:custGeom>
          <a:blipFill>
            <a:blip r:embed="rId8"/>
            <a:stretch>
              <a:fillRect l="-26285" t="-69525" r="-23583" b="-73705"/>
            </a:stretch>
          </a:blipFill>
        </p:spPr>
      </p:sp>
      <p:sp>
        <p:nvSpPr>
          <p:cNvPr name="TextBox 12" id="12"/>
          <p:cNvSpPr txBox="true"/>
          <p:nvPr/>
        </p:nvSpPr>
        <p:spPr>
          <a:xfrm rot="0">
            <a:off x="8321193" y="6378651"/>
            <a:ext cx="9683330" cy="2194002"/>
          </a:xfrm>
          <a:prstGeom prst="rect">
            <a:avLst/>
          </a:prstGeom>
        </p:spPr>
        <p:txBody>
          <a:bodyPr anchor="t" rtlCol="false" tIns="0" lIns="0" bIns="0" rIns="0">
            <a:spAutoFit/>
          </a:bodyPr>
          <a:lstStyle/>
          <a:p>
            <a:pPr algn="ctr">
              <a:lnSpc>
                <a:spcPts val="5814"/>
              </a:lnSpc>
            </a:pPr>
            <a:r>
              <a:rPr lang="en-US" sz="4153">
                <a:solidFill>
                  <a:srgbClr val="19478B"/>
                </a:solidFill>
                <a:latin typeface="Kurale"/>
                <a:ea typeface="Kurale"/>
                <a:cs typeface="Kurale"/>
                <a:sym typeface="Kurale"/>
              </a:rPr>
              <a:t>Angie Viviana Romero</a:t>
            </a:r>
          </a:p>
          <a:p>
            <a:pPr algn="ctr">
              <a:lnSpc>
                <a:spcPts val="5814"/>
              </a:lnSpc>
            </a:pPr>
            <a:r>
              <a:rPr lang="en-US" sz="4153">
                <a:solidFill>
                  <a:srgbClr val="19478B"/>
                </a:solidFill>
                <a:latin typeface="Kurale"/>
                <a:ea typeface="Kurale"/>
                <a:cs typeface="Kurale"/>
                <a:sym typeface="Kurale"/>
              </a:rPr>
              <a:t>Francisco Javier Guzmán</a:t>
            </a:r>
          </a:p>
          <a:p>
            <a:pPr algn="ctr">
              <a:lnSpc>
                <a:spcPts val="5814"/>
              </a:lnSpc>
              <a:spcBef>
                <a:spcPct val="0"/>
              </a:spcBef>
            </a:pPr>
            <a:r>
              <a:rPr lang="en-US" sz="4153">
                <a:solidFill>
                  <a:srgbClr val="19478B"/>
                </a:solidFill>
                <a:latin typeface="Kurale"/>
                <a:ea typeface="Kurale"/>
                <a:cs typeface="Kurale"/>
                <a:sym typeface="Kurale"/>
              </a:rPr>
              <a:t>Yilliam Ximena Romero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714443" y="706173"/>
            <a:ext cx="9978800" cy="8506927"/>
          </a:xfrm>
          <a:custGeom>
            <a:avLst/>
            <a:gdLst/>
            <a:ahLst/>
            <a:cxnLst/>
            <a:rect r="r" b="b" t="t" l="l"/>
            <a:pathLst>
              <a:path h="8506927" w="9978800">
                <a:moveTo>
                  <a:pt x="0" y="0"/>
                </a:moveTo>
                <a:lnTo>
                  <a:pt x="9978800" y="0"/>
                </a:lnTo>
                <a:lnTo>
                  <a:pt x="9978800" y="8506927"/>
                </a:lnTo>
                <a:lnTo>
                  <a:pt x="0" y="85069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true" flipV="false" rot="0">
            <a:off x="12716728" y="3218010"/>
            <a:ext cx="7488936" cy="8229600"/>
          </a:xfrm>
          <a:custGeom>
            <a:avLst/>
            <a:gdLst/>
            <a:ahLst/>
            <a:cxnLst/>
            <a:rect r="r" b="b" t="t" l="l"/>
            <a:pathLst>
              <a:path h="8229600" w="7488936">
                <a:moveTo>
                  <a:pt x="7488936" y="0"/>
                </a:moveTo>
                <a:lnTo>
                  <a:pt x="0" y="0"/>
                </a:lnTo>
                <a:lnTo>
                  <a:pt x="0" y="8229600"/>
                </a:lnTo>
                <a:lnTo>
                  <a:pt x="7488936" y="8229600"/>
                </a:lnTo>
                <a:lnTo>
                  <a:pt x="7488936" y="0"/>
                </a:lnTo>
                <a:close/>
              </a:path>
            </a:pathLst>
          </a:custGeom>
          <a:blipFill>
            <a:blip r:embed="rId5"/>
            <a:stretch>
              <a:fillRect l="0" t="0" r="0" b="0"/>
            </a:stretch>
          </a:blipFill>
        </p:spPr>
      </p:sp>
      <p:grpSp>
        <p:nvGrpSpPr>
          <p:cNvPr name="Group 5" id="5"/>
          <p:cNvGrpSpPr/>
          <p:nvPr/>
        </p:nvGrpSpPr>
        <p:grpSpPr>
          <a:xfrm rot="0">
            <a:off x="11112343" y="1508698"/>
            <a:ext cx="4911530" cy="6215815"/>
            <a:chOff x="0" y="0"/>
            <a:chExt cx="6021070" cy="7620000"/>
          </a:xfrm>
        </p:grpSpPr>
        <p:sp>
          <p:nvSpPr>
            <p:cNvPr name="Freeform 6" id="6"/>
            <p:cNvSpPr/>
            <p:nvPr/>
          </p:nvSpPr>
          <p:spPr>
            <a:xfrm flipH="false" flipV="false" rot="0">
              <a:off x="0" y="0"/>
              <a:ext cx="6022340" cy="7620000"/>
            </a:xfrm>
            <a:custGeom>
              <a:avLst/>
              <a:gdLst/>
              <a:ahLst/>
              <a:cxnLst/>
              <a:rect r="r" b="b" t="t" l="l"/>
              <a:pathLst>
                <a:path h="7620000" w="6022340">
                  <a:moveTo>
                    <a:pt x="3011170" y="0"/>
                  </a:moveTo>
                  <a:cubicBezTo>
                    <a:pt x="1348147" y="0"/>
                    <a:pt x="0" y="1705795"/>
                    <a:pt x="0" y="3810000"/>
                  </a:cubicBezTo>
                  <a:cubicBezTo>
                    <a:pt x="0" y="5914205"/>
                    <a:pt x="1348147" y="7620000"/>
                    <a:pt x="3011170" y="7620000"/>
                  </a:cubicBezTo>
                  <a:cubicBezTo>
                    <a:pt x="4674193" y="7620000"/>
                    <a:pt x="6022340" y="5914205"/>
                    <a:pt x="6022340" y="3810000"/>
                  </a:cubicBezTo>
                  <a:cubicBezTo>
                    <a:pt x="6022340" y="1705795"/>
                    <a:pt x="4674193" y="0"/>
                    <a:pt x="3011170" y="0"/>
                  </a:cubicBezTo>
                  <a:lnTo>
                    <a:pt x="3011170" y="0"/>
                  </a:lnTo>
                  <a:close/>
                </a:path>
              </a:pathLst>
            </a:custGeom>
            <a:blipFill>
              <a:blip r:embed="rId6"/>
              <a:stretch>
                <a:fillRect l="-13264" t="0" r="-13264" b="0"/>
              </a:stretch>
            </a:blipFill>
            <a:ln w="38100" cap="rnd">
              <a:solidFill>
                <a:srgbClr val="C7D9F5"/>
              </a:solidFill>
              <a:prstDash val="solid"/>
              <a:round/>
            </a:ln>
          </p:spPr>
        </p:sp>
      </p:grpSp>
      <p:sp>
        <p:nvSpPr>
          <p:cNvPr name="Freeform 7" id="7"/>
          <p:cNvSpPr/>
          <p:nvPr/>
        </p:nvSpPr>
        <p:spPr>
          <a:xfrm flipH="false" flipV="false" rot="0">
            <a:off x="12203627" y="5407320"/>
            <a:ext cx="8002037" cy="3850980"/>
          </a:xfrm>
          <a:custGeom>
            <a:avLst/>
            <a:gdLst/>
            <a:ahLst/>
            <a:cxnLst/>
            <a:rect r="r" b="b" t="t" l="l"/>
            <a:pathLst>
              <a:path h="3850980" w="8002037">
                <a:moveTo>
                  <a:pt x="0" y="0"/>
                </a:moveTo>
                <a:lnTo>
                  <a:pt x="8002037" y="0"/>
                </a:lnTo>
                <a:lnTo>
                  <a:pt x="8002037" y="3850980"/>
                </a:lnTo>
                <a:lnTo>
                  <a:pt x="0" y="3850980"/>
                </a:lnTo>
                <a:lnTo>
                  <a:pt x="0" y="0"/>
                </a:lnTo>
                <a:close/>
              </a:path>
            </a:pathLst>
          </a:custGeom>
          <a:blipFill>
            <a:blip r:embed="rId7"/>
            <a:stretch>
              <a:fillRect l="0" t="0" r="0" b="0"/>
            </a:stretch>
          </a:blipFill>
        </p:spPr>
      </p:sp>
      <p:sp>
        <p:nvSpPr>
          <p:cNvPr name="TextBox 8" id="8"/>
          <p:cNvSpPr txBox="true"/>
          <p:nvPr/>
        </p:nvSpPr>
        <p:spPr>
          <a:xfrm rot="0">
            <a:off x="1028700" y="3638852"/>
            <a:ext cx="9387039" cy="6170295"/>
          </a:xfrm>
          <a:prstGeom prst="rect">
            <a:avLst/>
          </a:prstGeom>
        </p:spPr>
        <p:txBody>
          <a:bodyPr anchor="t" rtlCol="false" tIns="0" lIns="0" bIns="0" rIns="0">
            <a:spAutoFit/>
          </a:bodyPr>
          <a:lstStyle/>
          <a:p>
            <a:pPr algn="just">
              <a:lnSpc>
                <a:spcPts val="3779"/>
              </a:lnSpc>
            </a:pPr>
            <a:r>
              <a:rPr lang="en-US" sz="2699">
                <a:solidFill>
                  <a:srgbClr val="19478B"/>
                </a:solidFill>
                <a:latin typeface="Kurale"/>
                <a:ea typeface="Kurale"/>
                <a:cs typeface="Kurale"/>
                <a:sym typeface="Kurale"/>
              </a:rPr>
              <a:t>El instrumento de evaluación ROGU, nos permite conocer los recursos educativos digitales en un ámbito muy amplio detallando nombre, grado de aplicación, objetivos, la población de estudio, el nombre del repositorio y la pagina o URL donde se encuentra. De igual manera da una breve explicación de lo que es el recurso educativo y maneja unos criterios a evaluar, donde su valoración va de 1 a 5 permitiendo evaluar adecuadamente el recurso educativo digital. Por otra parte, ofrece casillas de observación que facilita la evaluación del RED y permite que el docente tenga un criterio mas amplio. </a:t>
            </a:r>
          </a:p>
          <a:p>
            <a:pPr algn="just">
              <a:lnSpc>
                <a:spcPts val="3779"/>
              </a:lnSpc>
            </a:pPr>
          </a:p>
          <a:p>
            <a:pPr algn="just">
              <a:lnSpc>
                <a:spcPts val="3779"/>
              </a:lnSpc>
            </a:pPr>
          </a:p>
        </p:txBody>
      </p:sp>
      <p:sp>
        <p:nvSpPr>
          <p:cNvPr name="Freeform 9" id="9"/>
          <p:cNvSpPr/>
          <p:nvPr/>
        </p:nvSpPr>
        <p:spPr>
          <a:xfrm flipH="true" flipV="false" rot="0">
            <a:off x="-3556439" y="-1529927"/>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8"/>
            <a:stretch>
              <a:fillRect l="0" t="0" r="0" b="0"/>
            </a:stretch>
          </a:blipFill>
        </p:spPr>
      </p:sp>
      <p:sp>
        <p:nvSpPr>
          <p:cNvPr name="Freeform 10" id="10"/>
          <p:cNvSpPr/>
          <p:nvPr/>
        </p:nvSpPr>
        <p:spPr>
          <a:xfrm flipH="false" flipV="false" rot="134345">
            <a:off x="11139441" y="2553936"/>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134345">
            <a:off x="-403892" y="7758135"/>
            <a:ext cx="1748858" cy="1421345"/>
          </a:xfrm>
          <a:custGeom>
            <a:avLst/>
            <a:gdLst/>
            <a:ahLst/>
            <a:cxnLst/>
            <a:rect r="r" b="b" t="t" l="l"/>
            <a:pathLst>
              <a:path h="1421345" w="1748858">
                <a:moveTo>
                  <a:pt x="0" y="0"/>
                </a:moveTo>
                <a:lnTo>
                  <a:pt x="1748858" y="0"/>
                </a:lnTo>
                <a:lnTo>
                  <a:pt x="1748858" y="1421344"/>
                </a:lnTo>
                <a:lnTo>
                  <a:pt x="0" y="14213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134345">
            <a:off x="15885659" y="-426266"/>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1372064" y="1813761"/>
            <a:ext cx="8871208" cy="1450848"/>
          </a:xfrm>
          <a:prstGeom prst="rect">
            <a:avLst/>
          </a:prstGeom>
        </p:spPr>
        <p:txBody>
          <a:bodyPr anchor="t" rtlCol="false" tIns="0" lIns="0" bIns="0" rIns="0">
            <a:spAutoFit/>
          </a:bodyPr>
          <a:lstStyle/>
          <a:p>
            <a:pPr algn="ctr" marL="0" indent="0" lvl="0">
              <a:lnSpc>
                <a:spcPts val="5796"/>
              </a:lnSpc>
            </a:pPr>
            <a:r>
              <a:rPr lang="en-US" sz="4600">
                <a:solidFill>
                  <a:srgbClr val="19478B"/>
                </a:solidFill>
                <a:latin typeface="Railey"/>
                <a:ea typeface="Railey"/>
                <a:cs typeface="Railey"/>
                <a:sym typeface="Railey"/>
              </a:rPr>
              <a:t>¿De qué manera </a:t>
            </a:r>
            <a:r>
              <a:rPr lang="en-US" sz="4600" strike="noStrike" u="none">
                <a:solidFill>
                  <a:srgbClr val="19478B"/>
                </a:solidFill>
                <a:latin typeface="Railey"/>
                <a:ea typeface="Railey"/>
                <a:cs typeface="Railey"/>
                <a:sym typeface="Railey"/>
              </a:rPr>
              <a:t>el modelo rediseñado permite realizar una adecuada evaluación de un RED?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true" flipV="false" rot="-10800000">
            <a:off x="-3218937" y="-1361914"/>
            <a:ext cx="7488936" cy="8229600"/>
          </a:xfrm>
          <a:custGeom>
            <a:avLst/>
            <a:gdLst/>
            <a:ahLst/>
            <a:cxnLst/>
            <a:rect r="r" b="b" t="t" l="l"/>
            <a:pathLst>
              <a:path h="8229600" w="7488936">
                <a:moveTo>
                  <a:pt x="7488936" y="0"/>
                </a:moveTo>
                <a:lnTo>
                  <a:pt x="0" y="0"/>
                </a:lnTo>
                <a:lnTo>
                  <a:pt x="0" y="8229600"/>
                </a:lnTo>
                <a:lnTo>
                  <a:pt x="7488936" y="8229600"/>
                </a:lnTo>
                <a:lnTo>
                  <a:pt x="7488936" y="0"/>
                </a:lnTo>
                <a:close/>
              </a:path>
            </a:pathLst>
          </a:custGeom>
          <a:blipFill>
            <a:blip r:embed="rId3"/>
            <a:stretch>
              <a:fillRect l="0" t="0" r="0" b="0"/>
            </a:stretch>
          </a:blipFill>
        </p:spPr>
      </p:sp>
      <p:sp>
        <p:nvSpPr>
          <p:cNvPr name="Freeform 4" id="4"/>
          <p:cNvSpPr/>
          <p:nvPr/>
        </p:nvSpPr>
        <p:spPr>
          <a:xfrm flipH="false" flipV="false" rot="0">
            <a:off x="-3218937" y="2752886"/>
            <a:ext cx="11926957" cy="8229600"/>
          </a:xfrm>
          <a:custGeom>
            <a:avLst/>
            <a:gdLst/>
            <a:ahLst/>
            <a:cxnLst/>
            <a:rect r="r" b="b" t="t" l="l"/>
            <a:pathLst>
              <a:path h="8229600" w="11926957">
                <a:moveTo>
                  <a:pt x="0" y="0"/>
                </a:moveTo>
                <a:lnTo>
                  <a:pt x="11926957" y="0"/>
                </a:lnTo>
                <a:lnTo>
                  <a:pt x="11926957" y="8229600"/>
                </a:lnTo>
                <a:lnTo>
                  <a:pt x="0" y="8229600"/>
                </a:lnTo>
                <a:lnTo>
                  <a:pt x="0" y="0"/>
                </a:lnTo>
                <a:close/>
              </a:path>
            </a:pathLst>
          </a:custGeom>
          <a:blipFill>
            <a:blip r:embed="rId4"/>
            <a:stretch>
              <a:fillRect l="0" t="0" r="0" b="0"/>
            </a:stretch>
          </a:blipFill>
        </p:spPr>
      </p:sp>
      <p:grpSp>
        <p:nvGrpSpPr>
          <p:cNvPr name="Group 5" id="5"/>
          <p:cNvGrpSpPr/>
          <p:nvPr/>
        </p:nvGrpSpPr>
        <p:grpSpPr>
          <a:xfrm rot="0">
            <a:off x="8015634" y="4529154"/>
            <a:ext cx="10011164" cy="5091874"/>
            <a:chOff x="0" y="0"/>
            <a:chExt cx="2636685" cy="1341070"/>
          </a:xfrm>
        </p:grpSpPr>
        <p:sp>
          <p:nvSpPr>
            <p:cNvPr name="Freeform 6" id="6"/>
            <p:cNvSpPr/>
            <p:nvPr/>
          </p:nvSpPr>
          <p:spPr>
            <a:xfrm flipH="false" flipV="false" rot="0">
              <a:off x="0" y="0"/>
              <a:ext cx="2636685" cy="1341070"/>
            </a:xfrm>
            <a:custGeom>
              <a:avLst/>
              <a:gdLst/>
              <a:ahLst/>
              <a:cxnLst/>
              <a:rect r="r" b="b" t="t" l="l"/>
              <a:pathLst>
                <a:path h="1341070" w="2636685">
                  <a:moveTo>
                    <a:pt x="39440" y="0"/>
                  </a:moveTo>
                  <a:lnTo>
                    <a:pt x="2597245" y="0"/>
                  </a:lnTo>
                  <a:cubicBezTo>
                    <a:pt x="2607706" y="0"/>
                    <a:pt x="2617737" y="4155"/>
                    <a:pt x="2625134" y="11552"/>
                  </a:cubicBezTo>
                  <a:cubicBezTo>
                    <a:pt x="2632530" y="18948"/>
                    <a:pt x="2636685" y="28980"/>
                    <a:pt x="2636685" y="39440"/>
                  </a:cubicBezTo>
                  <a:lnTo>
                    <a:pt x="2636685" y="1301630"/>
                  </a:lnTo>
                  <a:cubicBezTo>
                    <a:pt x="2636685" y="1312090"/>
                    <a:pt x="2632530" y="1322122"/>
                    <a:pt x="2625134" y="1329518"/>
                  </a:cubicBezTo>
                  <a:cubicBezTo>
                    <a:pt x="2617737" y="1336915"/>
                    <a:pt x="2607706" y="1341070"/>
                    <a:pt x="2597245" y="1341070"/>
                  </a:cubicBezTo>
                  <a:lnTo>
                    <a:pt x="39440" y="1341070"/>
                  </a:lnTo>
                  <a:cubicBezTo>
                    <a:pt x="28980" y="1341070"/>
                    <a:pt x="18948" y="1336915"/>
                    <a:pt x="11552" y="1329518"/>
                  </a:cubicBezTo>
                  <a:cubicBezTo>
                    <a:pt x="4155" y="1322122"/>
                    <a:pt x="0" y="1312090"/>
                    <a:pt x="0" y="1301630"/>
                  </a:cubicBezTo>
                  <a:lnTo>
                    <a:pt x="0" y="39440"/>
                  </a:lnTo>
                  <a:cubicBezTo>
                    <a:pt x="0" y="28980"/>
                    <a:pt x="4155" y="18948"/>
                    <a:pt x="11552" y="11552"/>
                  </a:cubicBezTo>
                  <a:cubicBezTo>
                    <a:pt x="18948" y="4155"/>
                    <a:pt x="28980" y="0"/>
                    <a:pt x="39440" y="0"/>
                  </a:cubicBezTo>
                  <a:close/>
                </a:path>
              </a:pathLst>
            </a:custGeom>
            <a:solidFill>
              <a:srgbClr val="FFFFFF"/>
            </a:solidFill>
            <a:ln w="38100" cap="rnd">
              <a:solidFill>
                <a:srgbClr val="C7D9F5"/>
              </a:solidFill>
              <a:prstDash val="solid"/>
              <a:round/>
            </a:ln>
          </p:spPr>
        </p:sp>
        <p:sp>
          <p:nvSpPr>
            <p:cNvPr name="TextBox 7" id="7"/>
            <p:cNvSpPr txBox="true"/>
            <p:nvPr/>
          </p:nvSpPr>
          <p:spPr>
            <a:xfrm>
              <a:off x="0" y="-38100"/>
              <a:ext cx="2636685" cy="1379170"/>
            </a:xfrm>
            <a:prstGeom prst="rect">
              <a:avLst/>
            </a:prstGeom>
          </p:spPr>
          <p:txBody>
            <a:bodyPr anchor="ctr" rtlCol="false" tIns="50800" lIns="50800" bIns="50800" rIns="50800"/>
            <a:lstStyle/>
            <a:p>
              <a:pPr algn="ctr">
                <a:lnSpc>
                  <a:spcPts val="3079"/>
                </a:lnSpc>
              </a:pPr>
            </a:p>
          </p:txBody>
        </p:sp>
      </p:grpSp>
      <p:sp>
        <p:nvSpPr>
          <p:cNvPr name="TextBox 8" id="8"/>
          <p:cNvSpPr txBox="true"/>
          <p:nvPr/>
        </p:nvSpPr>
        <p:spPr>
          <a:xfrm rot="0">
            <a:off x="7942512" y="1465162"/>
            <a:ext cx="8789763" cy="2770504"/>
          </a:xfrm>
          <a:prstGeom prst="rect">
            <a:avLst/>
          </a:prstGeom>
        </p:spPr>
        <p:txBody>
          <a:bodyPr anchor="t" rtlCol="false" tIns="0" lIns="0" bIns="0" rIns="0">
            <a:spAutoFit/>
          </a:bodyPr>
          <a:lstStyle/>
          <a:p>
            <a:pPr algn="l" marL="1144277" indent="-572139" lvl="1">
              <a:lnSpc>
                <a:spcPts val="7420"/>
              </a:lnSpc>
              <a:spcBef>
                <a:spcPct val="0"/>
              </a:spcBef>
              <a:buFont typeface="Arial"/>
              <a:buChar char="•"/>
            </a:pPr>
            <a:r>
              <a:rPr lang="en-US" sz="5300">
                <a:solidFill>
                  <a:srgbClr val="19478B"/>
                </a:solidFill>
                <a:latin typeface="Railey"/>
                <a:ea typeface="Railey"/>
                <a:cs typeface="Railey"/>
                <a:sym typeface="Railey"/>
              </a:rPr>
              <a:t>¿Qué ventajas tiene el modelo rediseñado frente a otros modelos existentes en el mercado?</a:t>
            </a:r>
          </a:p>
        </p:txBody>
      </p:sp>
      <p:sp>
        <p:nvSpPr>
          <p:cNvPr name="TextBox 9" id="9"/>
          <p:cNvSpPr txBox="true"/>
          <p:nvPr/>
        </p:nvSpPr>
        <p:spPr>
          <a:xfrm rot="0">
            <a:off x="8449391" y="4788899"/>
            <a:ext cx="9276528" cy="5217795"/>
          </a:xfrm>
          <a:prstGeom prst="rect">
            <a:avLst/>
          </a:prstGeom>
        </p:spPr>
        <p:txBody>
          <a:bodyPr anchor="t" rtlCol="false" tIns="0" lIns="0" bIns="0" rIns="0">
            <a:spAutoFit/>
          </a:bodyPr>
          <a:lstStyle/>
          <a:p>
            <a:pPr algn="just">
              <a:lnSpc>
                <a:spcPts val="3779"/>
              </a:lnSpc>
            </a:pPr>
            <a:r>
              <a:rPr lang="en-US" sz="2699">
                <a:solidFill>
                  <a:srgbClr val="19478B"/>
                </a:solidFill>
                <a:latin typeface="Kurale"/>
                <a:ea typeface="Kurale"/>
                <a:cs typeface="Kurale"/>
                <a:sym typeface="Kurale"/>
              </a:rPr>
              <a:t>En comparación con otros modelos, el modelo ROGU ofrece criterios de evaluación referentes a la estructura pedagógica y a la parte sistemática, permitiendo que el evaluador conozca si los objetivos, contenidos, motivación y reflexión son claros y se ven reflejados, pero también permite evaluar si el RED es eficaz, confiable de buen rendimiento y con una capacidad de soporte. Una de sus partes a destacar es la casilla agregada de observaciones en cada uno de los factores o criterios. </a:t>
            </a:r>
          </a:p>
          <a:p>
            <a:pPr algn="just">
              <a:lnSpc>
                <a:spcPts val="3779"/>
              </a:lnSpc>
            </a:pPr>
          </a:p>
          <a:p>
            <a:pPr algn="just">
              <a:lnSpc>
                <a:spcPts val="3779"/>
              </a:lnSpc>
            </a:pPr>
          </a:p>
        </p:txBody>
      </p:sp>
      <p:sp>
        <p:nvSpPr>
          <p:cNvPr name="Freeform 10" id="10"/>
          <p:cNvSpPr/>
          <p:nvPr/>
        </p:nvSpPr>
        <p:spPr>
          <a:xfrm flipH="false" flipV="false" rot="0">
            <a:off x="13892559" y="8106838"/>
            <a:ext cx="4785297" cy="2302924"/>
          </a:xfrm>
          <a:custGeom>
            <a:avLst/>
            <a:gdLst/>
            <a:ahLst/>
            <a:cxnLst/>
            <a:rect r="r" b="b" t="t" l="l"/>
            <a:pathLst>
              <a:path h="2302924" w="4785297">
                <a:moveTo>
                  <a:pt x="0" y="0"/>
                </a:moveTo>
                <a:lnTo>
                  <a:pt x="4785298" y="0"/>
                </a:lnTo>
                <a:lnTo>
                  <a:pt x="4785298" y="2302924"/>
                </a:lnTo>
                <a:lnTo>
                  <a:pt x="0" y="2302924"/>
                </a:lnTo>
                <a:lnTo>
                  <a:pt x="0" y="0"/>
                </a:lnTo>
                <a:close/>
              </a:path>
            </a:pathLst>
          </a:custGeom>
          <a:blipFill>
            <a:blip r:embed="rId5"/>
            <a:stretch>
              <a:fillRect l="0" t="0" r="0" b="0"/>
            </a:stretch>
          </a:blipFill>
        </p:spPr>
      </p:sp>
      <p:sp>
        <p:nvSpPr>
          <p:cNvPr name="Freeform 11" id="11"/>
          <p:cNvSpPr/>
          <p:nvPr/>
        </p:nvSpPr>
        <p:spPr>
          <a:xfrm flipH="true" flipV="false" rot="0">
            <a:off x="14169480" y="-2739366"/>
            <a:ext cx="7112878" cy="6863927"/>
          </a:xfrm>
          <a:custGeom>
            <a:avLst/>
            <a:gdLst/>
            <a:ahLst/>
            <a:cxnLst/>
            <a:rect r="r" b="b" t="t" l="l"/>
            <a:pathLst>
              <a:path h="6863927" w="7112878">
                <a:moveTo>
                  <a:pt x="7112878" y="0"/>
                </a:moveTo>
                <a:lnTo>
                  <a:pt x="0" y="0"/>
                </a:lnTo>
                <a:lnTo>
                  <a:pt x="0" y="6863928"/>
                </a:lnTo>
                <a:lnTo>
                  <a:pt x="7112878" y="6863928"/>
                </a:lnTo>
                <a:lnTo>
                  <a:pt x="7112878" y="0"/>
                </a:lnTo>
                <a:close/>
              </a:path>
            </a:pathLst>
          </a:custGeom>
          <a:blipFill>
            <a:blip r:embed="rId6"/>
            <a:stretch>
              <a:fillRect l="0" t="0" r="0" b="0"/>
            </a:stretch>
          </a:blipFill>
        </p:spPr>
      </p:sp>
      <p:sp>
        <p:nvSpPr>
          <p:cNvPr name="Freeform 12" id="12"/>
          <p:cNvSpPr/>
          <p:nvPr/>
        </p:nvSpPr>
        <p:spPr>
          <a:xfrm flipH="false" flipV="false" rot="-1526861">
            <a:off x="16708471" y="3415375"/>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1526861">
            <a:off x="988577" y="1698208"/>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134345">
            <a:off x="8161884" y="9291921"/>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226811" y="1028700"/>
            <a:ext cx="8222580" cy="8222580"/>
          </a:xfrm>
          <a:custGeom>
            <a:avLst/>
            <a:gdLst/>
            <a:ahLst/>
            <a:cxnLst/>
            <a:rect r="r" b="b" t="t" l="l"/>
            <a:pathLst>
              <a:path h="8222580" w="8222580">
                <a:moveTo>
                  <a:pt x="0" y="0"/>
                </a:moveTo>
                <a:lnTo>
                  <a:pt x="8222580" y="0"/>
                </a:lnTo>
                <a:lnTo>
                  <a:pt x="8222580" y="8222580"/>
                </a:lnTo>
                <a:lnTo>
                  <a:pt x="0" y="8222580"/>
                </a:lnTo>
                <a:lnTo>
                  <a:pt x="0" y="0"/>
                </a:lnTo>
                <a:close/>
              </a:path>
            </a:pathLst>
          </a:custGeom>
          <a:blipFill>
            <a:blip r:embed="rId9"/>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true" flipV="true" rot="-10800000">
            <a:off x="-2420998" y="3471611"/>
            <a:ext cx="7488936" cy="8229600"/>
          </a:xfrm>
          <a:custGeom>
            <a:avLst/>
            <a:gdLst/>
            <a:ahLst/>
            <a:cxnLst/>
            <a:rect r="r" b="b" t="t" l="l"/>
            <a:pathLst>
              <a:path h="8229600" w="7488936">
                <a:moveTo>
                  <a:pt x="7488936" y="8229600"/>
                </a:moveTo>
                <a:lnTo>
                  <a:pt x="0" y="8229600"/>
                </a:lnTo>
                <a:lnTo>
                  <a:pt x="0" y="0"/>
                </a:lnTo>
                <a:lnTo>
                  <a:pt x="7488936" y="0"/>
                </a:lnTo>
                <a:lnTo>
                  <a:pt x="7488936" y="8229600"/>
                </a:lnTo>
                <a:close/>
              </a:path>
            </a:pathLst>
          </a:custGeom>
          <a:blipFill>
            <a:blip r:embed="rId3"/>
            <a:stretch>
              <a:fillRect l="0" t="0" r="0" b="0"/>
            </a:stretch>
          </a:blipFill>
        </p:spPr>
      </p:sp>
      <p:sp>
        <p:nvSpPr>
          <p:cNvPr name="Freeform 4" id="4"/>
          <p:cNvSpPr/>
          <p:nvPr/>
        </p:nvSpPr>
        <p:spPr>
          <a:xfrm flipH="false" flipV="true" rot="0">
            <a:off x="-2420998" y="-2192949"/>
            <a:ext cx="11926957" cy="8229600"/>
          </a:xfrm>
          <a:custGeom>
            <a:avLst/>
            <a:gdLst/>
            <a:ahLst/>
            <a:cxnLst/>
            <a:rect r="r" b="b" t="t" l="l"/>
            <a:pathLst>
              <a:path h="8229600" w="11926957">
                <a:moveTo>
                  <a:pt x="0" y="8229600"/>
                </a:moveTo>
                <a:lnTo>
                  <a:pt x="11926957" y="8229600"/>
                </a:lnTo>
                <a:lnTo>
                  <a:pt x="11926957" y="0"/>
                </a:lnTo>
                <a:lnTo>
                  <a:pt x="0" y="0"/>
                </a:lnTo>
                <a:lnTo>
                  <a:pt x="0" y="8229600"/>
                </a:lnTo>
                <a:close/>
              </a:path>
            </a:pathLst>
          </a:custGeom>
          <a:blipFill>
            <a:blip r:embed="rId4"/>
            <a:stretch>
              <a:fillRect l="0" t="0" r="0" b="0"/>
            </a:stretch>
          </a:blipFill>
        </p:spPr>
      </p:sp>
      <p:sp>
        <p:nvSpPr>
          <p:cNvPr name="Freeform 5" id="5"/>
          <p:cNvSpPr/>
          <p:nvPr/>
        </p:nvSpPr>
        <p:spPr>
          <a:xfrm flipH="false" flipV="false" rot="0">
            <a:off x="13570570" y="1168686"/>
            <a:ext cx="4785297" cy="2302924"/>
          </a:xfrm>
          <a:custGeom>
            <a:avLst/>
            <a:gdLst/>
            <a:ahLst/>
            <a:cxnLst/>
            <a:rect r="r" b="b" t="t" l="l"/>
            <a:pathLst>
              <a:path h="2302924" w="4785297">
                <a:moveTo>
                  <a:pt x="0" y="0"/>
                </a:moveTo>
                <a:lnTo>
                  <a:pt x="4785298" y="0"/>
                </a:lnTo>
                <a:lnTo>
                  <a:pt x="4785298" y="2302925"/>
                </a:lnTo>
                <a:lnTo>
                  <a:pt x="0" y="2302925"/>
                </a:lnTo>
                <a:lnTo>
                  <a:pt x="0" y="0"/>
                </a:lnTo>
                <a:close/>
              </a:path>
            </a:pathLst>
          </a:custGeom>
          <a:blipFill>
            <a:blip r:embed="rId5"/>
            <a:stretch>
              <a:fillRect l="0" t="0" r="0" b="0"/>
            </a:stretch>
          </a:blipFill>
        </p:spPr>
      </p:sp>
      <p:sp>
        <p:nvSpPr>
          <p:cNvPr name="Freeform 6" id="6"/>
          <p:cNvSpPr/>
          <p:nvPr/>
        </p:nvSpPr>
        <p:spPr>
          <a:xfrm flipH="false" flipV="false" rot="0">
            <a:off x="14464146" y="-3309393"/>
            <a:ext cx="7112878" cy="6863927"/>
          </a:xfrm>
          <a:custGeom>
            <a:avLst/>
            <a:gdLst/>
            <a:ahLst/>
            <a:cxnLst/>
            <a:rect r="r" b="b" t="t" l="l"/>
            <a:pathLst>
              <a:path h="6863927" w="7112878">
                <a:moveTo>
                  <a:pt x="0" y="0"/>
                </a:moveTo>
                <a:lnTo>
                  <a:pt x="7112879" y="0"/>
                </a:lnTo>
                <a:lnTo>
                  <a:pt x="7112879" y="6863927"/>
                </a:lnTo>
                <a:lnTo>
                  <a:pt x="0" y="6863927"/>
                </a:lnTo>
                <a:lnTo>
                  <a:pt x="0" y="0"/>
                </a:lnTo>
                <a:close/>
              </a:path>
            </a:pathLst>
          </a:custGeom>
          <a:blipFill>
            <a:blip r:embed="rId6"/>
            <a:stretch>
              <a:fillRect l="0" t="0" r="0" b="0"/>
            </a:stretch>
          </a:blipFill>
        </p:spPr>
      </p:sp>
      <p:sp>
        <p:nvSpPr>
          <p:cNvPr name="Freeform 7" id="7"/>
          <p:cNvSpPr/>
          <p:nvPr/>
        </p:nvSpPr>
        <p:spPr>
          <a:xfrm flipH="false" flipV="false" rot="-1526861">
            <a:off x="4193509" y="-425398"/>
            <a:ext cx="1748858" cy="1421345"/>
          </a:xfrm>
          <a:custGeom>
            <a:avLst/>
            <a:gdLst/>
            <a:ahLst/>
            <a:cxnLst/>
            <a:rect r="r" b="b" t="t" l="l"/>
            <a:pathLst>
              <a:path h="1421345" w="1748858">
                <a:moveTo>
                  <a:pt x="0" y="0"/>
                </a:moveTo>
                <a:lnTo>
                  <a:pt x="1748858" y="0"/>
                </a:lnTo>
                <a:lnTo>
                  <a:pt x="1748858" y="1421344"/>
                </a:lnTo>
                <a:lnTo>
                  <a:pt x="0" y="14213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526861">
            <a:off x="12051194" y="8973068"/>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1526861">
            <a:off x="449041" y="8558875"/>
            <a:ext cx="1748858" cy="1421345"/>
          </a:xfrm>
          <a:custGeom>
            <a:avLst/>
            <a:gdLst/>
            <a:ahLst/>
            <a:cxnLst/>
            <a:rect r="r" b="b" t="t" l="l"/>
            <a:pathLst>
              <a:path h="1421345" w="1748858">
                <a:moveTo>
                  <a:pt x="0" y="0"/>
                </a:moveTo>
                <a:lnTo>
                  <a:pt x="1748858" y="0"/>
                </a:lnTo>
                <a:lnTo>
                  <a:pt x="1748858" y="1421345"/>
                </a:lnTo>
                <a:lnTo>
                  <a:pt x="0" y="14213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351436" y="230505"/>
            <a:ext cx="17585127" cy="2105025"/>
          </a:xfrm>
          <a:prstGeom prst="rect">
            <a:avLst/>
          </a:prstGeom>
        </p:spPr>
        <p:txBody>
          <a:bodyPr anchor="t" rtlCol="false" tIns="0" lIns="0" bIns="0" rIns="0">
            <a:spAutoFit/>
          </a:bodyPr>
          <a:lstStyle/>
          <a:p>
            <a:pPr algn="ctr">
              <a:lnSpc>
                <a:spcPts val="8400"/>
              </a:lnSpc>
              <a:spcBef>
                <a:spcPct val="0"/>
              </a:spcBef>
            </a:pPr>
            <a:r>
              <a:rPr lang="en-US" sz="6000">
                <a:solidFill>
                  <a:srgbClr val="19478B"/>
                </a:solidFill>
                <a:latin typeface="Railey"/>
                <a:ea typeface="Railey"/>
                <a:cs typeface="Railey"/>
                <a:sym typeface="Railey"/>
              </a:rPr>
              <a:t>¿Qué elemen</a:t>
            </a:r>
            <a:r>
              <a:rPr lang="en-US" sz="6000" strike="noStrike" u="none">
                <a:solidFill>
                  <a:srgbClr val="19478B"/>
                </a:solidFill>
                <a:latin typeface="Railey"/>
                <a:ea typeface="Railey"/>
                <a:cs typeface="Railey"/>
                <a:sym typeface="Railey"/>
              </a:rPr>
              <a:t>tos técnicos, pedagógicos y comunicacionales deben ser mejorados en el modelo rediseñado?</a:t>
            </a:r>
          </a:p>
        </p:txBody>
      </p:sp>
      <p:sp>
        <p:nvSpPr>
          <p:cNvPr name="TextBox 11" id="11"/>
          <p:cNvSpPr txBox="true"/>
          <p:nvPr/>
        </p:nvSpPr>
        <p:spPr>
          <a:xfrm rot="0">
            <a:off x="1546573" y="2349317"/>
            <a:ext cx="15194853" cy="6920230"/>
          </a:xfrm>
          <a:prstGeom prst="rect">
            <a:avLst/>
          </a:prstGeom>
        </p:spPr>
        <p:txBody>
          <a:bodyPr anchor="t" rtlCol="false" tIns="0" lIns="0" bIns="0" rIns="0">
            <a:spAutoFit/>
          </a:bodyPr>
          <a:lstStyle/>
          <a:p>
            <a:pPr algn="just">
              <a:lnSpc>
                <a:spcPts val="3919"/>
              </a:lnSpc>
            </a:pPr>
            <a:r>
              <a:rPr lang="en-US" sz="2799" b="true">
                <a:solidFill>
                  <a:srgbClr val="19478B"/>
                </a:solidFill>
                <a:latin typeface="Lora Bold"/>
                <a:ea typeface="Lora Bold"/>
                <a:cs typeface="Lora Bold"/>
                <a:sym typeface="Lora Bold"/>
              </a:rPr>
              <a:t>Con respecto a lo técnico el modelo de evaluación podría mejorar en apariencia siendo mas amigable antes los ojos del evaluador. Otro aspecto importante podría ser evaluar su reusabilidad siendo mas practico al momento de aplicarlos hacia un RED. Respecto a lo pedagógico se puede evaluar si el recurso educativo da un aprendizaje continuo, brindando retroalimentación, de igual manera seria eficaz evaluar la colaboración y el trabajo en equipo que permite el recurso educativo digital. Respecto a lo comunicacional es importante saber si el RED permite dentro de su elaboración una interacción donde la persona pueda escribir sus opiniones, dudas o preguntas sobre el tema que se está desarrollando dentro del RED, de igual manera será importante agregar en el formato un espacio más amplio para una opinión abierta ya que en el formato las opiniones se encuentran en los factores. En esta casilla el evaluador podría agregar aspectos que se deban mejorar en el recurso educativo digital teniendo en cuenta su experiencia y aplicación. </a:t>
            </a:r>
          </a:p>
          <a:p>
            <a:pPr algn="just">
              <a:lnSpc>
                <a:spcPts val="391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7403" r="0" b="-5930"/>
            </a:stretch>
          </a:blipFill>
        </p:spPr>
      </p:sp>
      <p:sp>
        <p:nvSpPr>
          <p:cNvPr name="Freeform 3" id="3"/>
          <p:cNvSpPr/>
          <p:nvPr/>
        </p:nvSpPr>
        <p:spPr>
          <a:xfrm flipH="true" flipV="false" rot="0">
            <a:off x="3668416" y="7706053"/>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3"/>
            <a:stretch>
              <a:fillRect l="0" t="0" r="0" b="0"/>
            </a:stretch>
          </a:blipFill>
        </p:spPr>
      </p:sp>
      <p:sp>
        <p:nvSpPr>
          <p:cNvPr name="Freeform 4" id="4"/>
          <p:cNvSpPr/>
          <p:nvPr/>
        </p:nvSpPr>
        <p:spPr>
          <a:xfrm flipH="false" flipV="false" rot="0">
            <a:off x="-489981" y="-122762"/>
            <a:ext cx="4785297" cy="2302924"/>
          </a:xfrm>
          <a:custGeom>
            <a:avLst/>
            <a:gdLst/>
            <a:ahLst/>
            <a:cxnLst/>
            <a:rect r="r" b="b" t="t" l="l"/>
            <a:pathLst>
              <a:path h="2302924" w="4785297">
                <a:moveTo>
                  <a:pt x="0" y="0"/>
                </a:moveTo>
                <a:lnTo>
                  <a:pt x="4785297" y="0"/>
                </a:lnTo>
                <a:lnTo>
                  <a:pt x="4785297" y="2302924"/>
                </a:lnTo>
                <a:lnTo>
                  <a:pt x="0" y="2302924"/>
                </a:lnTo>
                <a:lnTo>
                  <a:pt x="0" y="0"/>
                </a:lnTo>
                <a:close/>
              </a:path>
            </a:pathLst>
          </a:custGeom>
          <a:blipFill>
            <a:blip r:embed="rId4"/>
            <a:stretch>
              <a:fillRect l="0" t="0" r="0" b="0"/>
            </a:stretch>
          </a:blipFill>
        </p:spPr>
      </p:sp>
      <p:sp>
        <p:nvSpPr>
          <p:cNvPr name="Freeform 5" id="5"/>
          <p:cNvSpPr/>
          <p:nvPr/>
        </p:nvSpPr>
        <p:spPr>
          <a:xfrm flipH="false" flipV="false" rot="1414255">
            <a:off x="15930326" y="290376"/>
            <a:ext cx="1748858" cy="1421345"/>
          </a:xfrm>
          <a:custGeom>
            <a:avLst/>
            <a:gdLst/>
            <a:ahLst/>
            <a:cxnLst/>
            <a:rect r="r" b="b" t="t" l="l"/>
            <a:pathLst>
              <a:path h="1421345" w="1748858">
                <a:moveTo>
                  <a:pt x="0" y="0"/>
                </a:moveTo>
                <a:lnTo>
                  <a:pt x="1748859" y="0"/>
                </a:lnTo>
                <a:lnTo>
                  <a:pt x="1748859" y="1421344"/>
                </a:lnTo>
                <a:lnTo>
                  <a:pt x="0" y="14213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414255">
            <a:off x="-537491" y="4346038"/>
            <a:ext cx="1748858" cy="1421345"/>
          </a:xfrm>
          <a:custGeom>
            <a:avLst/>
            <a:gdLst/>
            <a:ahLst/>
            <a:cxnLst/>
            <a:rect r="r" b="b" t="t" l="l"/>
            <a:pathLst>
              <a:path h="1421345" w="1748858">
                <a:moveTo>
                  <a:pt x="0" y="0"/>
                </a:moveTo>
                <a:lnTo>
                  <a:pt x="1748858" y="0"/>
                </a:lnTo>
                <a:lnTo>
                  <a:pt x="1748858" y="1421344"/>
                </a:lnTo>
                <a:lnTo>
                  <a:pt x="0" y="14213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8700" y="2882765"/>
            <a:ext cx="5497509" cy="2039947"/>
          </a:xfrm>
          <a:custGeom>
            <a:avLst/>
            <a:gdLst/>
            <a:ahLst/>
            <a:cxnLst/>
            <a:rect r="r" b="b" t="t" l="l"/>
            <a:pathLst>
              <a:path h="2039947" w="5497509">
                <a:moveTo>
                  <a:pt x="0" y="0"/>
                </a:moveTo>
                <a:lnTo>
                  <a:pt x="5497509" y="0"/>
                </a:lnTo>
                <a:lnTo>
                  <a:pt x="5497509" y="2039947"/>
                </a:lnTo>
                <a:lnTo>
                  <a:pt x="0" y="2039947"/>
                </a:lnTo>
                <a:lnTo>
                  <a:pt x="0" y="0"/>
                </a:lnTo>
                <a:close/>
              </a:path>
            </a:pathLst>
          </a:custGeom>
          <a:blipFill>
            <a:blip r:embed="rId7"/>
            <a:stretch>
              <a:fillRect l="0" t="-3305" r="0" b="0"/>
            </a:stretch>
          </a:blipFill>
        </p:spPr>
      </p:sp>
      <p:sp>
        <p:nvSpPr>
          <p:cNvPr name="Freeform 8" id="8"/>
          <p:cNvSpPr/>
          <p:nvPr/>
        </p:nvSpPr>
        <p:spPr>
          <a:xfrm flipH="false" flipV="false" rot="0">
            <a:off x="1118820" y="5143500"/>
            <a:ext cx="5726444" cy="3953998"/>
          </a:xfrm>
          <a:custGeom>
            <a:avLst/>
            <a:gdLst/>
            <a:ahLst/>
            <a:cxnLst/>
            <a:rect r="r" b="b" t="t" l="l"/>
            <a:pathLst>
              <a:path h="3953998" w="5726444">
                <a:moveTo>
                  <a:pt x="0" y="0"/>
                </a:moveTo>
                <a:lnTo>
                  <a:pt x="5726444" y="0"/>
                </a:lnTo>
                <a:lnTo>
                  <a:pt x="5726444" y="3953998"/>
                </a:lnTo>
                <a:lnTo>
                  <a:pt x="0" y="3953998"/>
                </a:lnTo>
                <a:lnTo>
                  <a:pt x="0" y="0"/>
                </a:lnTo>
                <a:close/>
              </a:path>
            </a:pathLst>
          </a:custGeom>
          <a:blipFill>
            <a:blip r:embed="rId8"/>
            <a:stretch>
              <a:fillRect l="-4805" t="0" r="-106199" b="-845"/>
            </a:stretch>
          </a:blipFill>
        </p:spPr>
      </p:sp>
      <p:sp>
        <p:nvSpPr>
          <p:cNvPr name="TextBox 9" id="9"/>
          <p:cNvSpPr txBox="true"/>
          <p:nvPr/>
        </p:nvSpPr>
        <p:spPr>
          <a:xfrm rot="0">
            <a:off x="4126777" y="385127"/>
            <a:ext cx="10961206" cy="234442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19478B"/>
                </a:solidFill>
                <a:latin typeface="Railey"/>
                <a:ea typeface="Railey"/>
                <a:cs typeface="Railey"/>
                <a:sym typeface="Railey"/>
              </a:rPr>
              <a:t>Resultado del Análisis de Recursos Educativos Digitales </a:t>
            </a:r>
          </a:p>
        </p:txBody>
      </p:sp>
      <p:sp>
        <p:nvSpPr>
          <p:cNvPr name="TextBox 10" id="10"/>
          <p:cNvSpPr txBox="true"/>
          <p:nvPr/>
        </p:nvSpPr>
        <p:spPr>
          <a:xfrm rot="0">
            <a:off x="7121489" y="3358072"/>
            <a:ext cx="10761149" cy="5887720"/>
          </a:xfrm>
          <a:prstGeom prst="rect">
            <a:avLst/>
          </a:prstGeom>
        </p:spPr>
        <p:txBody>
          <a:bodyPr anchor="t" rtlCol="false" tIns="0" lIns="0" bIns="0" rIns="0">
            <a:spAutoFit/>
          </a:bodyPr>
          <a:lstStyle/>
          <a:p>
            <a:pPr algn="just">
              <a:lnSpc>
                <a:spcPts val="5179"/>
              </a:lnSpc>
              <a:spcBef>
                <a:spcPct val="0"/>
              </a:spcBef>
            </a:pPr>
            <a:r>
              <a:rPr lang="en-US" sz="3699">
                <a:solidFill>
                  <a:srgbClr val="19478B"/>
                </a:solidFill>
                <a:latin typeface="Railey"/>
                <a:ea typeface="Railey"/>
                <a:cs typeface="Railey"/>
                <a:sym typeface="Railey"/>
              </a:rPr>
              <a:t>El RED escogido de </a:t>
            </a:r>
            <a:r>
              <a:rPr lang="en-US" sz="3699">
                <a:solidFill>
                  <a:srgbClr val="19478B"/>
                </a:solidFill>
                <a:latin typeface="Railey"/>
                <a:ea typeface="Railey"/>
                <a:cs typeface="Railey"/>
                <a:sym typeface="Railey"/>
              </a:rPr>
              <a:t>estrategias descriptivas y explicativas para argumentar las ideas, es muy completo puesto es útil para el fortalecimiento de la comprensión lectora de los estudiantes. Sin embargo, Algunos contenidos no son tan motivantes. Los controles y la presentación de la información no están adaptados para personas en condición de discapacidad en audio ni imagen y dispositivos móviles. Lo anterior dificulta la aplicación con todo tipo de estudiantes puesto que tiene un elemento diferenciador con estudiantes que tengan algún tipo de discapacidad visual o para personas sordo mudas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7403" r="0" b="-5930"/>
            </a:stretch>
          </a:blipFill>
        </p:spPr>
      </p:sp>
      <p:sp>
        <p:nvSpPr>
          <p:cNvPr name="Freeform 3" id="3"/>
          <p:cNvSpPr/>
          <p:nvPr/>
        </p:nvSpPr>
        <p:spPr>
          <a:xfrm flipH="false" flipV="false" rot="0">
            <a:off x="-4060811" y="3591253"/>
            <a:ext cx="11926957" cy="8229600"/>
          </a:xfrm>
          <a:custGeom>
            <a:avLst/>
            <a:gdLst/>
            <a:ahLst/>
            <a:cxnLst/>
            <a:rect r="r" b="b" t="t" l="l"/>
            <a:pathLst>
              <a:path h="8229600" w="11926957">
                <a:moveTo>
                  <a:pt x="0" y="0"/>
                </a:moveTo>
                <a:lnTo>
                  <a:pt x="11926957" y="0"/>
                </a:lnTo>
                <a:lnTo>
                  <a:pt x="11926957" y="8229600"/>
                </a:lnTo>
                <a:lnTo>
                  <a:pt x="0" y="8229600"/>
                </a:lnTo>
                <a:lnTo>
                  <a:pt x="0" y="0"/>
                </a:lnTo>
                <a:close/>
              </a:path>
            </a:pathLst>
          </a:custGeom>
          <a:blipFill>
            <a:blip r:embed="rId3"/>
            <a:stretch>
              <a:fillRect l="0" t="0" r="0" b="0"/>
            </a:stretch>
          </a:blipFill>
        </p:spPr>
      </p:sp>
      <p:sp>
        <p:nvSpPr>
          <p:cNvPr name="Freeform 4" id="4"/>
          <p:cNvSpPr/>
          <p:nvPr/>
        </p:nvSpPr>
        <p:spPr>
          <a:xfrm flipH="true" flipV="false" rot="0">
            <a:off x="3668416" y="7706053"/>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Freeform 5" id="5"/>
          <p:cNvSpPr/>
          <p:nvPr/>
        </p:nvSpPr>
        <p:spPr>
          <a:xfrm flipH="false" flipV="false" rot="0">
            <a:off x="-489981" y="-122762"/>
            <a:ext cx="4785297" cy="2302924"/>
          </a:xfrm>
          <a:custGeom>
            <a:avLst/>
            <a:gdLst/>
            <a:ahLst/>
            <a:cxnLst/>
            <a:rect r="r" b="b" t="t" l="l"/>
            <a:pathLst>
              <a:path h="2302924" w="4785297">
                <a:moveTo>
                  <a:pt x="0" y="0"/>
                </a:moveTo>
                <a:lnTo>
                  <a:pt x="4785297" y="0"/>
                </a:lnTo>
                <a:lnTo>
                  <a:pt x="4785297" y="2302924"/>
                </a:lnTo>
                <a:lnTo>
                  <a:pt x="0" y="2302924"/>
                </a:lnTo>
                <a:lnTo>
                  <a:pt x="0" y="0"/>
                </a:lnTo>
                <a:close/>
              </a:path>
            </a:pathLst>
          </a:custGeom>
          <a:blipFill>
            <a:blip r:embed="rId5"/>
            <a:stretch>
              <a:fillRect l="0" t="0" r="0" b="0"/>
            </a:stretch>
          </a:blipFill>
        </p:spPr>
      </p:sp>
      <p:sp>
        <p:nvSpPr>
          <p:cNvPr name="Freeform 6" id="6"/>
          <p:cNvSpPr/>
          <p:nvPr/>
        </p:nvSpPr>
        <p:spPr>
          <a:xfrm flipH="false" flipV="false" rot="1414255">
            <a:off x="15930326" y="290376"/>
            <a:ext cx="1748858" cy="1421345"/>
          </a:xfrm>
          <a:custGeom>
            <a:avLst/>
            <a:gdLst/>
            <a:ahLst/>
            <a:cxnLst/>
            <a:rect r="r" b="b" t="t" l="l"/>
            <a:pathLst>
              <a:path h="1421345" w="1748858">
                <a:moveTo>
                  <a:pt x="0" y="0"/>
                </a:moveTo>
                <a:lnTo>
                  <a:pt x="1748859" y="0"/>
                </a:lnTo>
                <a:lnTo>
                  <a:pt x="1748859" y="1421344"/>
                </a:lnTo>
                <a:lnTo>
                  <a:pt x="0" y="1421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414255">
            <a:off x="-537491" y="4346038"/>
            <a:ext cx="1748858" cy="1421345"/>
          </a:xfrm>
          <a:custGeom>
            <a:avLst/>
            <a:gdLst/>
            <a:ahLst/>
            <a:cxnLst/>
            <a:rect r="r" b="b" t="t" l="l"/>
            <a:pathLst>
              <a:path h="1421345" w="1748858">
                <a:moveTo>
                  <a:pt x="0" y="0"/>
                </a:moveTo>
                <a:lnTo>
                  <a:pt x="1748858" y="0"/>
                </a:lnTo>
                <a:lnTo>
                  <a:pt x="1748858" y="1421344"/>
                </a:lnTo>
                <a:lnTo>
                  <a:pt x="0" y="1421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2554943" y="2229720"/>
            <a:ext cx="3141345" cy="3141345"/>
          </a:xfrm>
          <a:custGeom>
            <a:avLst/>
            <a:gdLst/>
            <a:ahLst/>
            <a:cxnLst/>
            <a:rect r="r" b="b" t="t" l="l"/>
            <a:pathLst>
              <a:path h="3141345" w="3141345">
                <a:moveTo>
                  <a:pt x="0" y="0"/>
                </a:moveTo>
                <a:lnTo>
                  <a:pt x="3141345" y="0"/>
                </a:lnTo>
                <a:lnTo>
                  <a:pt x="3141345" y="3141345"/>
                </a:lnTo>
                <a:lnTo>
                  <a:pt x="0" y="3141345"/>
                </a:lnTo>
                <a:lnTo>
                  <a:pt x="0" y="0"/>
                </a:lnTo>
                <a:close/>
              </a:path>
            </a:pathLst>
          </a:custGeom>
          <a:blipFill>
            <a:blip r:embed="rId8"/>
            <a:stretch>
              <a:fillRect l="0" t="0" r="0" b="0"/>
            </a:stretch>
          </a:blipFill>
        </p:spPr>
      </p:sp>
      <p:sp>
        <p:nvSpPr>
          <p:cNvPr name="Freeform 9" id="9"/>
          <p:cNvSpPr/>
          <p:nvPr/>
        </p:nvSpPr>
        <p:spPr>
          <a:xfrm flipH="false" flipV="false" rot="0">
            <a:off x="1218034" y="5382524"/>
            <a:ext cx="6399273" cy="3875776"/>
          </a:xfrm>
          <a:custGeom>
            <a:avLst/>
            <a:gdLst/>
            <a:ahLst/>
            <a:cxnLst/>
            <a:rect r="r" b="b" t="t" l="l"/>
            <a:pathLst>
              <a:path h="3875776" w="6399273">
                <a:moveTo>
                  <a:pt x="0" y="0"/>
                </a:moveTo>
                <a:lnTo>
                  <a:pt x="6399273" y="0"/>
                </a:lnTo>
                <a:lnTo>
                  <a:pt x="6399273" y="3875776"/>
                </a:lnTo>
                <a:lnTo>
                  <a:pt x="0" y="3875776"/>
                </a:lnTo>
                <a:lnTo>
                  <a:pt x="0" y="0"/>
                </a:lnTo>
                <a:close/>
              </a:path>
            </a:pathLst>
          </a:custGeom>
          <a:blipFill>
            <a:blip r:embed="rId9"/>
            <a:stretch>
              <a:fillRect l="0" t="0" r="0" b="-733"/>
            </a:stretch>
          </a:blipFill>
        </p:spPr>
      </p:sp>
      <p:sp>
        <p:nvSpPr>
          <p:cNvPr name="TextBox 10" id="10"/>
          <p:cNvSpPr txBox="true"/>
          <p:nvPr/>
        </p:nvSpPr>
        <p:spPr>
          <a:xfrm rot="0">
            <a:off x="3116995" y="385127"/>
            <a:ext cx="11970988" cy="234442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19478B"/>
                </a:solidFill>
                <a:latin typeface="Railey"/>
                <a:ea typeface="Railey"/>
                <a:cs typeface="Railey"/>
                <a:sym typeface="Railey"/>
              </a:rPr>
              <a:t>Resultado del Análisis de Recursos Educativos Digitales </a:t>
            </a:r>
          </a:p>
        </p:txBody>
      </p:sp>
      <p:sp>
        <p:nvSpPr>
          <p:cNvPr name="TextBox 11" id="11"/>
          <p:cNvSpPr txBox="true"/>
          <p:nvPr/>
        </p:nvSpPr>
        <p:spPr>
          <a:xfrm rot="0">
            <a:off x="7964671" y="3284857"/>
            <a:ext cx="9294629" cy="6544943"/>
          </a:xfrm>
          <a:prstGeom prst="rect">
            <a:avLst/>
          </a:prstGeom>
        </p:spPr>
        <p:txBody>
          <a:bodyPr anchor="t" rtlCol="false" tIns="0" lIns="0" bIns="0" rIns="0">
            <a:spAutoFit/>
          </a:bodyPr>
          <a:lstStyle/>
          <a:p>
            <a:pPr algn="just">
              <a:lnSpc>
                <a:spcPts val="5180"/>
              </a:lnSpc>
              <a:spcBef>
                <a:spcPct val="0"/>
              </a:spcBef>
            </a:pPr>
            <a:r>
              <a:rPr lang="en-US" sz="3700">
                <a:solidFill>
                  <a:srgbClr val="19478B"/>
                </a:solidFill>
                <a:latin typeface="Railey"/>
                <a:ea typeface="Railey"/>
                <a:cs typeface="Railey"/>
                <a:sym typeface="Railey"/>
              </a:rPr>
              <a:t>El RED seleccionado es Comprensión Lectora, Es una herramienta para los docentes con el objetivo de fortalecer la comprensión lectora de los estudiantes. En este sentido, a pesar de que cuenta con una variedad de contenidos en diferentes áreas del conocimiento, Se limita solo al formato audio. Por tanto, no brinda la posibilidad de interacción a partir del juego, dimensiones procedimentales y comunicativas. Cuenta con formatos de evaluación y permite el fedback, pero es limitado. Se centra en formato video, no contempla realización de actividades en relacion al contenido en tiempo real.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true" flipV="true" rot="4285648">
            <a:off x="11381177" y="3156566"/>
            <a:ext cx="10773436" cy="11838940"/>
          </a:xfrm>
          <a:custGeom>
            <a:avLst/>
            <a:gdLst/>
            <a:ahLst/>
            <a:cxnLst/>
            <a:rect r="r" b="b" t="t" l="l"/>
            <a:pathLst>
              <a:path h="11838940" w="10773436">
                <a:moveTo>
                  <a:pt x="10773435" y="11838940"/>
                </a:moveTo>
                <a:lnTo>
                  <a:pt x="0" y="11838940"/>
                </a:lnTo>
                <a:lnTo>
                  <a:pt x="0" y="0"/>
                </a:lnTo>
                <a:lnTo>
                  <a:pt x="10773435" y="0"/>
                </a:lnTo>
                <a:lnTo>
                  <a:pt x="10773435" y="11838940"/>
                </a:lnTo>
                <a:close/>
              </a:path>
            </a:pathLst>
          </a:custGeom>
          <a:blipFill>
            <a:blip r:embed="rId3"/>
            <a:stretch>
              <a:fillRect l="0" t="0" r="0" b="0"/>
            </a:stretch>
          </a:blipFill>
        </p:spPr>
      </p:sp>
      <p:sp>
        <p:nvSpPr>
          <p:cNvPr name="Freeform 4" id="4"/>
          <p:cNvSpPr/>
          <p:nvPr/>
        </p:nvSpPr>
        <p:spPr>
          <a:xfrm flipH="true" flipV="true" rot="-5400000">
            <a:off x="-4036188" y="-3872800"/>
            <a:ext cx="8920731" cy="9803001"/>
          </a:xfrm>
          <a:custGeom>
            <a:avLst/>
            <a:gdLst/>
            <a:ahLst/>
            <a:cxnLst/>
            <a:rect r="r" b="b" t="t" l="l"/>
            <a:pathLst>
              <a:path h="9803001" w="8920731">
                <a:moveTo>
                  <a:pt x="8920731" y="9803000"/>
                </a:moveTo>
                <a:lnTo>
                  <a:pt x="0" y="9803000"/>
                </a:lnTo>
                <a:lnTo>
                  <a:pt x="0" y="0"/>
                </a:lnTo>
                <a:lnTo>
                  <a:pt x="8920731" y="0"/>
                </a:lnTo>
                <a:lnTo>
                  <a:pt x="8920731" y="9803000"/>
                </a:lnTo>
                <a:close/>
              </a:path>
            </a:pathLst>
          </a:custGeom>
          <a:blipFill>
            <a:blip r:embed="rId3"/>
            <a:stretch>
              <a:fillRect l="0" t="0" r="0" b="0"/>
            </a:stretch>
          </a:blipFill>
        </p:spPr>
      </p:sp>
      <p:sp>
        <p:nvSpPr>
          <p:cNvPr name="Freeform 5" id="5"/>
          <p:cNvSpPr/>
          <p:nvPr/>
        </p:nvSpPr>
        <p:spPr>
          <a:xfrm flipH="true" flipV="false" rot="0">
            <a:off x="15515640" y="0"/>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Freeform 6" id="6"/>
          <p:cNvSpPr/>
          <p:nvPr/>
        </p:nvSpPr>
        <p:spPr>
          <a:xfrm flipH="true" flipV="false" rot="0">
            <a:off x="-4340518" y="6090171"/>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TextBox 7" id="7"/>
          <p:cNvSpPr txBox="true"/>
          <p:nvPr/>
        </p:nvSpPr>
        <p:spPr>
          <a:xfrm rot="0">
            <a:off x="424178" y="1784227"/>
            <a:ext cx="10410191" cy="6537570"/>
          </a:xfrm>
          <a:prstGeom prst="rect">
            <a:avLst/>
          </a:prstGeom>
        </p:spPr>
        <p:txBody>
          <a:bodyPr anchor="t" rtlCol="false" tIns="0" lIns="0" bIns="0" rIns="0">
            <a:spAutoFit/>
          </a:bodyPr>
          <a:lstStyle/>
          <a:p>
            <a:pPr algn="ctr" marL="0" indent="0" lvl="0">
              <a:lnSpc>
                <a:spcPts val="12983"/>
              </a:lnSpc>
              <a:spcBef>
                <a:spcPct val="0"/>
              </a:spcBef>
            </a:pPr>
            <a:r>
              <a:rPr lang="en-US" sz="9273">
                <a:solidFill>
                  <a:srgbClr val="19478B"/>
                </a:solidFill>
                <a:latin typeface="Railey"/>
                <a:ea typeface="Railey"/>
                <a:cs typeface="Railey"/>
                <a:sym typeface="Railey"/>
              </a:rPr>
              <a:t>“La educación es el arte de ayudar a cada individuo a manifestar </a:t>
            </a:r>
            <a:r>
              <a:rPr lang="en-US" sz="9273">
                <a:solidFill>
                  <a:srgbClr val="19478B"/>
                </a:solidFill>
                <a:latin typeface="Railey"/>
                <a:ea typeface="Railey"/>
                <a:cs typeface="Railey"/>
                <a:sym typeface="Railey"/>
              </a:rPr>
              <a:t>lo mejor de sí mismo</a:t>
            </a:r>
            <a:r>
              <a:rPr lang="en-US" sz="9273">
                <a:solidFill>
                  <a:srgbClr val="19478B"/>
                </a:solidFill>
                <a:latin typeface="Railey"/>
                <a:ea typeface="Railey"/>
                <a:cs typeface="Railey"/>
                <a:sym typeface="Railey"/>
              </a:rPr>
              <a:t>” – Rudolf Steiner</a:t>
            </a:r>
          </a:p>
        </p:txBody>
      </p:sp>
      <p:sp>
        <p:nvSpPr>
          <p:cNvPr name="Freeform 8" id="8"/>
          <p:cNvSpPr/>
          <p:nvPr/>
        </p:nvSpPr>
        <p:spPr>
          <a:xfrm flipH="true" flipV="false" rot="4744972">
            <a:off x="11200356" y="-4142051"/>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Freeform 9" id="9"/>
          <p:cNvSpPr/>
          <p:nvPr/>
        </p:nvSpPr>
        <p:spPr>
          <a:xfrm flipH="false" flipV="false" rot="-790046">
            <a:off x="15659619" y="820021"/>
            <a:ext cx="1812819" cy="1473327"/>
          </a:xfrm>
          <a:custGeom>
            <a:avLst/>
            <a:gdLst/>
            <a:ahLst/>
            <a:cxnLst/>
            <a:rect r="r" b="b" t="t" l="l"/>
            <a:pathLst>
              <a:path h="1473327" w="1812819">
                <a:moveTo>
                  <a:pt x="0" y="0"/>
                </a:moveTo>
                <a:lnTo>
                  <a:pt x="1812819" y="0"/>
                </a:lnTo>
                <a:lnTo>
                  <a:pt x="1812819" y="1473327"/>
                </a:lnTo>
                <a:lnTo>
                  <a:pt x="0" y="1473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1084163">
            <a:off x="775754" y="7998475"/>
            <a:ext cx="1812819" cy="1473327"/>
          </a:xfrm>
          <a:custGeom>
            <a:avLst/>
            <a:gdLst/>
            <a:ahLst/>
            <a:cxnLst/>
            <a:rect r="r" b="b" t="t" l="l"/>
            <a:pathLst>
              <a:path h="1473327" w="1812819">
                <a:moveTo>
                  <a:pt x="0" y="0"/>
                </a:moveTo>
                <a:lnTo>
                  <a:pt x="1812819" y="0"/>
                </a:lnTo>
                <a:lnTo>
                  <a:pt x="1812819" y="1473328"/>
                </a:lnTo>
                <a:lnTo>
                  <a:pt x="0" y="1473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9832171" y="1028700"/>
            <a:ext cx="5683469" cy="8229600"/>
          </a:xfrm>
          <a:custGeom>
            <a:avLst/>
            <a:gdLst/>
            <a:ahLst/>
            <a:cxnLst/>
            <a:rect r="r" b="b" t="t" l="l"/>
            <a:pathLst>
              <a:path h="8229600" w="5683469">
                <a:moveTo>
                  <a:pt x="0" y="0"/>
                </a:moveTo>
                <a:lnTo>
                  <a:pt x="5683469" y="0"/>
                </a:lnTo>
                <a:lnTo>
                  <a:pt x="5683469" y="8229600"/>
                </a:lnTo>
                <a:lnTo>
                  <a:pt x="0" y="8229600"/>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true" flipV="true" rot="4285648">
            <a:off x="10686951" y="2100794"/>
            <a:ext cx="10773436" cy="11838940"/>
          </a:xfrm>
          <a:custGeom>
            <a:avLst/>
            <a:gdLst/>
            <a:ahLst/>
            <a:cxnLst/>
            <a:rect r="r" b="b" t="t" l="l"/>
            <a:pathLst>
              <a:path h="11838940" w="10773436">
                <a:moveTo>
                  <a:pt x="10773436" y="11838940"/>
                </a:moveTo>
                <a:lnTo>
                  <a:pt x="0" y="11838940"/>
                </a:lnTo>
                <a:lnTo>
                  <a:pt x="0" y="0"/>
                </a:lnTo>
                <a:lnTo>
                  <a:pt x="10773436" y="0"/>
                </a:lnTo>
                <a:lnTo>
                  <a:pt x="10773436" y="11838940"/>
                </a:lnTo>
                <a:close/>
              </a:path>
            </a:pathLst>
          </a:custGeom>
          <a:blipFill>
            <a:blip r:embed="rId3"/>
            <a:stretch>
              <a:fillRect l="0" t="0" r="0" b="0"/>
            </a:stretch>
          </a:blipFill>
        </p:spPr>
      </p:sp>
      <p:sp>
        <p:nvSpPr>
          <p:cNvPr name="Freeform 4" id="4"/>
          <p:cNvSpPr/>
          <p:nvPr/>
        </p:nvSpPr>
        <p:spPr>
          <a:xfrm flipH="true" flipV="true" rot="-5400000">
            <a:off x="-2845496" y="-3344073"/>
            <a:ext cx="8920731" cy="9803001"/>
          </a:xfrm>
          <a:custGeom>
            <a:avLst/>
            <a:gdLst/>
            <a:ahLst/>
            <a:cxnLst/>
            <a:rect r="r" b="b" t="t" l="l"/>
            <a:pathLst>
              <a:path h="9803001" w="8920731">
                <a:moveTo>
                  <a:pt x="8920731" y="9803001"/>
                </a:moveTo>
                <a:lnTo>
                  <a:pt x="0" y="9803001"/>
                </a:lnTo>
                <a:lnTo>
                  <a:pt x="0" y="0"/>
                </a:lnTo>
                <a:lnTo>
                  <a:pt x="8920731" y="0"/>
                </a:lnTo>
                <a:lnTo>
                  <a:pt x="8920731" y="9803001"/>
                </a:lnTo>
                <a:close/>
              </a:path>
            </a:pathLst>
          </a:custGeom>
          <a:blipFill>
            <a:blip r:embed="rId3"/>
            <a:stretch>
              <a:fillRect l="0" t="0" r="0" b="0"/>
            </a:stretch>
          </a:blipFill>
        </p:spPr>
      </p:sp>
      <p:sp>
        <p:nvSpPr>
          <p:cNvPr name="Freeform 5" id="5"/>
          <p:cNvSpPr/>
          <p:nvPr/>
        </p:nvSpPr>
        <p:spPr>
          <a:xfrm flipH="true" flipV="false" rot="0">
            <a:off x="15515640" y="0"/>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Freeform 6" id="6"/>
          <p:cNvSpPr/>
          <p:nvPr/>
        </p:nvSpPr>
        <p:spPr>
          <a:xfrm flipH="true" flipV="false" rot="0">
            <a:off x="-4340518" y="5143500"/>
            <a:ext cx="7112878" cy="6863927"/>
          </a:xfrm>
          <a:custGeom>
            <a:avLst/>
            <a:gdLst/>
            <a:ahLst/>
            <a:cxnLst/>
            <a:rect r="r" b="b" t="t" l="l"/>
            <a:pathLst>
              <a:path h="6863927" w="7112878">
                <a:moveTo>
                  <a:pt x="7112878" y="0"/>
                </a:moveTo>
                <a:lnTo>
                  <a:pt x="0" y="0"/>
                </a:lnTo>
                <a:lnTo>
                  <a:pt x="0" y="6863927"/>
                </a:lnTo>
                <a:lnTo>
                  <a:pt x="7112878" y="6863927"/>
                </a:lnTo>
                <a:lnTo>
                  <a:pt x="7112878" y="0"/>
                </a:lnTo>
                <a:close/>
              </a:path>
            </a:pathLst>
          </a:custGeom>
          <a:blipFill>
            <a:blip r:embed="rId4"/>
            <a:stretch>
              <a:fillRect l="0" t="0" r="0" b="0"/>
            </a:stretch>
          </a:blipFill>
        </p:spPr>
      </p:sp>
      <p:sp>
        <p:nvSpPr>
          <p:cNvPr name="Freeform 7" id="7"/>
          <p:cNvSpPr/>
          <p:nvPr/>
        </p:nvSpPr>
        <p:spPr>
          <a:xfrm flipH="false" flipV="false" rot="-519830">
            <a:off x="3009540" y="1893605"/>
            <a:ext cx="4632277" cy="2229283"/>
          </a:xfrm>
          <a:custGeom>
            <a:avLst/>
            <a:gdLst/>
            <a:ahLst/>
            <a:cxnLst/>
            <a:rect r="r" b="b" t="t" l="l"/>
            <a:pathLst>
              <a:path h="2229283" w="4632277">
                <a:moveTo>
                  <a:pt x="0" y="0"/>
                </a:moveTo>
                <a:lnTo>
                  <a:pt x="4632277" y="0"/>
                </a:lnTo>
                <a:lnTo>
                  <a:pt x="4632277" y="2229283"/>
                </a:lnTo>
                <a:lnTo>
                  <a:pt x="0" y="2229283"/>
                </a:lnTo>
                <a:lnTo>
                  <a:pt x="0" y="0"/>
                </a:lnTo>
                <a:close/>
              </a:path>
            </a:pathLst>
          </a:custGeom>
          <a:blipFill>
            <a:blip r:embed="rId5"/>
            <a:stretch>
              <a:fillRect l="0" t="0" r="0" b="0"/>
            </a:stretch>
          </a:blipFill>
        </p:spPr>
      </p:sp>
      <p:sp>
        <p:nvSpPr>
          <p:cNvPr name="Freeform 8" id="8"/>
          <p:cNvSpPr/>
          <p:nvPr/>
        </p:nvSpPr>
        <p:spPr>
          <a:xfrm flipH="false" flipV="false" rot="9702242">
            <a:off x="9376828" y="6358270"/>
            <a:ext cx="4632277" cy="2229283"/>
          </a:xfrm>
          <a:custGeom>
            <a:avLst/>
            <a:gdLst/>
            <a:ahLst/>
            <a:cxnLst/>
            <a:rect r="r" b="b" t="t" l="l"/>
            <a:pathLst>
              <a:path h="2229283" w="4632277">
                <a:moveTo>
                  <a:pt x="0" y="0"/>
                </a:moveTo>
                <a:lnTo>
                  <a:pt x="4632277" y="0"/>
                </a:lnTo>
                <a:lnTo>
                  <a:pt x="4632277" y="2229283"/>
                </a:lnTo>
                <a:lnTo>
                  <a:pt x="0" y="2229283"/>
                </a:lnTo>
                <a:lnTo>
                  <a:pt x="0" y="0"/>
                </a:lnTo>
                <a:close/>
              </a:path>
            </a:pathLst>
          </a:custGeom>
          <a:blipFill>
            <a:blip r:embed="rId5"/>
            <a:stretch>
              <a:fillRect l="0" t="0" r="0" b="0"/>
            </a:stretch>
          </a:blipFill>
        </p:spPr>
      </p:sp>
      <p:sp>
        <p:nvSpPr>
          <p:cNvPr name="TextBox 9" id="9"/>
          <p:cNvSpPr txBox="true"/>
          <p:nvPr/>
        </p:nvSpPr>
        <p:spPr>
          <a:xfrm rot="0">
            <a:off x="2772360" y="2984536"/>
            <a:ext cx="12743280" cy="2570441"/>
          </a:xfrm>
          <a:prstGeom prst="rect">
            <a:avLst/>
          </a:prstGeom>
        </p:spPr>
        <p:txBody>
          <a:bodyPr anchor="t" rtlCol="false" tIns="0" lIns="0" bIns="0" rIns="0">
            <a:spAutoFit/>
          </a:bodyPr>
          <a:lstStyle/>
          <a:p>
            <a:pPr algn="ctr" marL="0" indent="0" lvl="0">
              <a:lnSpc>
                <a:spcPts val="21072"/>
              </a:lnSpc>
              <a:spcBef>
                <a:spcPct val="0"/>
              </a:spcBef>
            </a:pPr>
            <a:r>
              <a:rPr lang="en-US" sz="15051">
                <a:solidFill>
                  <a:srgbClr val="19478B"/>
                </a:solidFill>
                <a:latin typeface="Railey"/>
                <a:ea typeface="Railey"/>
                <a:cs typeface="Railey"/>
                <a:sym typeface="Railey"/>
              </a:rPr>
              <a:t>Muchas Gracias</a:t>
            </a:r>
            <a:r>
              <a:rPr lang="en-US" sz="15051" strike="noStrike" u="none">
                <a:solidFill>
                  <a:srgbClr val="19478B"/>
                </a:solidFill>
                <a:latin typeface="Railey"/>
                <a:ea typeface="Railey"/>
                <a:cs typeface="Railey"/>
                <a:sym typeface="Railey"/>
              </a:rPr>
              <a:t>!</a:t>
            </a:r>
          </a:p>
        </p:txBody>
      </p:sp>
      <p:sp>
        <p:nvSpPr>
          <p:cNvPr name="Freeform 10" id="10"/>
          <p:cNvSpPr/>
          <p:nvPr/>
        </p:nvSpPr>
        <p:spPr>
          <a:xfrm flipH="true" flipV="false" rot="4744972">
            <a:off x="10918004" y="-4142051"/>
            <a:ext cx="7112878" cy="6863927"/>
          </a:xfrm>
          <a:custGeom>
            <a:avLst/>
            <a:gdLst/>
            <a:ahLst/>
            <a:cxnLst/>
            <a:rect r="r" b="b" t="t" l="l"/>
            <a:pathLst>
              <a:path h="6863927" w="7112878">
                <a:moveTo>
                  <a:pt x="7112879" y="0"/>
                </a:moveTo>
                <a:lnTo>
                  <a:pt x="0" y="0"/>
                </a:lnTo>
                <a:lnTo>
                  <a:pt x="0" y="6863927"/>
                </a:lnTo>
                <a:lnTo>
                  <a:pt x="7112879" y="6863927"/>
                </a:lnTo>
                <a:lnTo>
                  <a:pt x="7112879" y="0"/>
                </a:lnTo>
                <a:close/>
              </a:path>
            </a:pathLst>
          </a:custGeom>
          <a:blipFill>
            <a:blip r:embed="rId4"/>
            <a:stretch>
              <a:fillRect l="0" t="0" r="0" b="0"/>
            </a:stretch>
          </a:blipFill>
        </p:spPr>
      </p:sp>
      <p:sp>
        <p:nvSpPr>
          <p:cNvPr name="Freeform 11" id="11"/>
          <p:cNvSpPr/>
          <p:nvPr/>
        </p:nvSpPr>
        <p:spPr>
          <a:xfrm flipH="false" flipV="false" rot="-790046">
            <a:off x="13850386" y="2271583"/>
            <a:ext cx="1812819" cy="1473327"/>
          </a:xfrm>
          <a:custGeom>
            <a:avLst/>
            <a:gdLst/>
            <a:ahLst/>
            <a:cxnLst/>
            <a:rect r="r" b="b" t="t" l="l"/>
            <a:pathLst>
              <a:path h="1473327" w="1812819">
                <a:moveTo>
                  <a:pt x="0" y="0"/>
                </a:moveTo>
                <a:lnTo>
                  <a:pt x="1812819" y="0"/>
                </a:lnTo>
                <a:lnTo>
                  <a:pt x="1812819" y="1473327"/>
                </a:lnTo>
                <a:lnTo>
                  <a:pt x="0" y="14733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1084163">
            <a:off x="3935572" y="6736248"/>
            <a:ext cx="1812819" cy="1473327"/>
          </a:xfrm>
          <a:custGeom>
            <a:avLst/>
            <a:gdLst/>
            <a:ahLst/>
            <a:cxnLst/>
            <a:rect r="r" b="b" t="t" l="l"/>
            <a:pathLst>
              <a:path h="1473327" w="1812819">
                <a:moveTo>
                  <a:pt x="0" y="0"/>
                </a:moveTo>
                <a:lnTo>
                  <a:pt x="1812819" y="0"/>
                </a:lnTo>
                <a:lnTo>
                  <a:pt x="1812819" y="1473327"/>
                </a:lnTo>
                <a:lnTo>
                  <a:pt x="0" y="14733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DAGgcIAYUdw</dc:identifier>
  <dcterms:modified xsi:type="dcterms:W3CDTF">2011-08-01T06:04:30Z</dcterms:modified>
  <cp:revision>1</cp:revision>
  <dc:title>MODELOS DE EVALUACION DE RED </dc:title>
</cp:coreProperties>
</file>